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3" r:id="rId1"/>
  </p:sldMasterIdLst>
  <p:notesMasterIdLst>
    <p:notesMasterId r:id="rId11"/>
  </p:notesMasterIdLst>
  <p:sldIdLst>
    <p:sldId id="260" r:id="rId2"/>
    <p:sldId id="273" r:id="rId3"/>
    <p:sldId id="266" r:id="rId4"/>
    <p:sldId id="267" r:id="rId5"/>
    <p:sldId id="268" r:id="rId6"/>
    <p:sldId id="269" r:id="rId7"/>
    <p:sldId id="270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1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/>
    <p:restoredTop sz="94719"/>
  </p:normalViewPr>
  <p:slideViewPr>
    <p:cSldViewPr snapToGrid="0">
      <p:cViewPr varScale="1">
        <p:scale>
          <a:sx n="87" d="100"/>
          <a:sy n="87" d="100"/>
        </p:scale>
        <p:origin x="20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B9E31-1F84-324C-A779-E5DE6AE902AE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0205E-1E5A-3C4E-9016-C916B940B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8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05E1-83D8-CBF2-1EEE-FD47AFBA9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784D2-518D-A976-B71F-70520D94A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F79C5-C230-00FA-B507-36E70B121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18E7-E9F8-14A0-FA48-7F99580F4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205E-1E5A-3C4E-9016-C916B940BB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11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05E1-83D8-CBF2-1EEE-FD47AFBA9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784D2-518D-A976-B71F-70520D94A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F79C5-C230-00FA-B507-36E70B121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18E7-E9F8-14A0-FA48-7F99580F4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205E-1E5A-3C4E-9016-C916B940BB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3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05E1-83D8-CBF2-1EEE-FD47AFBA9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784D2-518D-A976-B71F-70520D94A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F79C5-C230-00FA-B507-36E70B121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18E7-E9F8-14A0-FA48-7F99580F4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205E-1E5A-3C4E-9016-C916B940BB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62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05E1-83D8-CBF2-1EEE-FD47AFBA9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784D2-518D-A976-B71F-70520D94A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F79C5-C230-00FA-B507-36E70B121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18E7-E9F8-14A0-FA48-7F99580F4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205E-1E5A-3C4E-9016-C916B940BB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6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05E1-83D8-CBF2-1EEE-FD47AFBA9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784D2-518D-A976-B71F-70520D94A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F79C5-C230-00FA-B507-36E70B121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18E7-E9F8-14A0-FA48-7F99580F4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205E-1E5A-3C4E-9016-C916B940BB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0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05E1-83D8-CBF2-1EEE-FD47AFBA9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784D2-518D-A976-B71F-70520D94A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F79C5-C230-00FA-B507-36E70B121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18E7-E9F8-14A0-FA48-7F99580F4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205E-1E5A-3C4E-9016-C916B940BB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8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05E1-83D8-CBF2-1EEE-FD47AFBA9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784D2-518D-A976-B71F-70520D94A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F79C5-C230-00FA-B507-36E70B121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18E7-E9F8-14A0-FA48-7F99580F4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205E-1E5A-3C4E-9016-C916B940BB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61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05E1-83D8-CBF2-1EEE-FD47AFBA9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784D2-518D-A976-B71F-70520D94A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F79C5-C230-00FA-B507-36E70B121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18E7-E9F8-14A0-FA48-7F99580F4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205E-1E5A-3C4E-9016-C916B940BB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05E1-83D8-CBF2-1EEE-FD47AFBA9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784D2-518D-A976-B71F-70520D94A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F79C5-C230-00FA-B507-36E70B121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18E7-E9F8-14A0-FA48-7F99580F4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205E-1E5A-3C4E-9016-C916B940BB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1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8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9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1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8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3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1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0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12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3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2" r:id="rId10"/>
    <p:sldLayoutId id="214748392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9195F-E607-6F0C-224C-6D5B8138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48F782-F74F-64B7-B4AE-5FF8E952B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96FBE-30A7-CDCC-DB06-F08ED332C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5C70BD-C0BA-5745-6C7E-F43C309D9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69B29B-2018-539C-9E4B-03B291296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26B2F0-4A0E-6C6F-733E-B5EB2D637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E2C51-36F4-8218-B69E-4EEDE3AD0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666770D-596D-6A78-A547-6B6B3621D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89D21-C3A5-A4F8-A48F-5AA099367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D3E25C-2FB1-3ABA-19D5-D0AF236D3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9DE03B-DF74-1046-BCA2-B1F88399DBC5}"/>
              </a:ext>
            </a:extLst>
          </p:cNvPr>
          <p:cNvSpPr txBox="1">
            <a:spLocks/>
          </p:cNvSpPr>
          <p:nvPr/>
        </p:nvSpPr>
        <p:spPr>
          <a:xfrm>
            <a:off x="947850" y="1543045"/>
            <a:ext cx="3219150" cy="3934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i="0" dirty="0">
                <a:solidFill>
                  <a:schemeClr val="accent1"/>
                </a:solidFill>
                <a:effectLst/>
                <a:latin typeface="Abadi" panose="020B0604020104020204" pitchFamily="34" charset="0"/>
              </a:rPr>
              <a:t>Renata O-Stewart</a:t>
            </a:r>
            <a:br>
              <a:rPr lang="en-GB" sz="2400" b="0" i="0" dirty="0">
                <a:solidFill>
                  <a:schemeClr val="accent1"/>
                </a:solidFill>
                <a:effectLst/>
                <a:latin typeface="Abadi" panose="020B0604020104020204" pitchFamily="34" charset="0"/>
              </a:rPr>
            </a:br>
            <a:r>
              <a:rPr lang="en-GB" sz="2400" b="0" i="0" dirty="0" err="1">
                <a:solidFill>
                  <a:schemeClr val="accent1"/>
                </a:solidFill>
                <a:effectLst/>
                <a:latin typeface="Abadi" panose="020B0604020104020204" pitchFamily="34" charset="0"/>
              </a:rPr>
              <a:t>Tharshika</a:t>
            </a:r>
            <a:r>
              <a:rPr lang="en-GB" sz="2400" b="0" i="0" dirty="0">
                <a:solidFill>
                  <a:schemeClr val="accent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GB" sz="2400" b="0" i="0" dirty="0" err="1">
                <a:solidFill>
                  <a:schemeClr val="accent1"/>
                </a:solidFill>
                <a:effectLst/>
                <a:latin typeface="Abadi" panose="020B0604020104020204" pitchFamily="34" charset="0"/>
              </a:rPr>
              <a:t>Tharsan</a:t>
            </a:r>
            <a:br>
              <a:rPr lang="en-GB" sz="2400" dirty="0">
                <a:solidFill>
                  <a:schemeClr val="accent1"/>
                </a:solidFill>
                <a:latin typeface="Abadi" panose="020B0604020104020204" pitchFamily="34" charset="0"/>
              </a:rPr>
            </a:br>
            <a:r>
              <a:rPr lang="en-GB" sz="2400" b="0" i="0" dirty="0">
                <a:solidFill>
                  <a:schemeClr val="accent1"/>
                </a:solidFill>
                <a:effectLst/>
                <a:latin typeface="Abadi" panose="020B0604020104020204" pitchFamily="34" charset="0"/>
              </a:rPr>
              <a:t>Verena Sarrazin</a:t>
            </a:r>
            <a:endParaRPr lang="en-GB" sz="2400" dirty="0">
              <a:solidFill>
                <a:schemeClr val="accent1"/>
              </a:solidFill>
              <a:latin typeface="Abadi" panose="020B0604020104020204" pitchFamily="34" charset="0"/>
            </a:endParaRPr>
          </a:p>
          <a:p>
            <a:endParaRPr lang="en-GB" sz="1800" dirty="0">
              <a:latin typeface="Abadi" panose="020B0604020104020204" pitchFamily="34" charset="0"/>
            </a:endParaRPr>
          </a:p>
          <a:p>
            <a:r>
              <a:rPr lang="en-GB" sz="1800" dirty="0">
                <a:latin typeface="Abadi" panose="020B0604020104020204" pitchFamily="34" charset="0"/>
              </a:rPr>
              <a:t>Group 12</a:t>
            </a:r>
          </a:p>
          <a:p>
            <a:endParaRPr lang="en-GB" sz="1800" dirty="0">
              <a:latin typeface="Abadi" panose="020B0604020104020204" pitchFamily="34" charset="0"/>
            </a:endParaRPr>
          </a:p>
          <a:p>
            <a:endParaRPr lang="en-GB" sz="1800" dirty="0">
              <a:latin typeface="Abadi" panose="020B0604020104020204" pitchFamily="34" charset="0"/>
            </a:endParaRPr>
          </a:p>
          <a:p>
            <a:r>
              <a:rPr lang="en-GB" sz="1800" dirty="0">
                <a:latin typeface="Abadi" panose="020B0604020104020204" pitchFamily="34" charset="0"/>
              </a:rPr>
              <a:t>Python &amp; Apps</a:t>
            </a:r>
            <a:endParaRPr lang="en-US" sz="1800" dirty="0">
              <a:latin typeface="Abadi" panose="020B0604020104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97A0D9-27AF-0147-8C82-44A51FC1DDFA}"/>
              </a:ext>
            </a:extLst>
          </p:cNvPr>
          <p:cNvCxnSpPr>
            <a:cxnSpLocks/>
          </p:cNvCxnSpPr>
          <p:nvPr/>
        </p:nvCxnSpPr>
        <p:spPr>
          <a:xfrm>
            <a:off x="4167000" y="554667"/>
            <a:ext cx="0" cy="5257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rand Logo &amp; Guidelines | Code First Girls">
            <a:extLst>
              <a:ext uri="{FF2B5EF4-FFF2-40B4-BE49-F238E27FC236}">
                <a16:creationId xmlns:a16="http://schemas.microsoft.com/office/drawing/2014/main" id="{272A122E-A120-CA41-ADF9-542DED5E6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34" y="4498502"/>
            <a:ext cx="1266082" cy="126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060D23-82A1-F548-801F-9B66D7D2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301" y="1148731"/>
            <a:ext cx="6954247" cy="30096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9997AB-0AFD-B345-B1A3-5767AE04E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3258" y="1023251"/>
            <a:ext cx="1700892" cy="11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6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9195F-E607-6F0C-224C-6D5B8138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48F782-F74F-64B7-B4AE-5FF8E952B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96FBE-30A7-CDCC-DB06-F08ED332C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5C70BD-C0BA-5745-6C7E-F43C309D9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69B29B-2018-539C-9E4B-03B291296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26B2F0-4A0E-6C6F-733E-B5EB2D637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E2C51-36F4-8218-B69E-4EEDE3AD0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666770D-596D-6A78-A547-6B6B3621D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89D21-C3A5-A4F8-A48F-5AA099367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D3E25C-2FB1-3ABA-19D5-D0AF236D3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AC19F37E-9A6D-474A-9348-BB640BF8855B}"/>
              </a:ext>
            </a:extLst>
          </p:cNvPr>
          <p:cNvGraphicFramePr>
            <a:graphicFrameLocks noGrp="1"/>
          </p:cNvGraphicFramePr>
          <p:nvPr/>
        </p:nvGraphicFramePr>
        <p:xfrm>
          <a:off x="1224875" y="2216256"/>
          <a:ext cx="2177143" cy="304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3">
                  <a:extLst>
                    <a:ext uri="{9D8B030D-6E8A-4147-A177-3AD203B41FA5}">
                      <a16:colId xmlns:a16="http://schemas.microsoft.com/office/drawing/2014/main" val="3313617615"/>
                    </a:ext>
                  </a:extLst>
                </a:gridCol>
              </a:tblGrid>
              <a:tr h="6023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Structure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7881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Formatting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01748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strike="noStrike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Exploration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8474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Analysis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83334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Visualisation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47543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97A0D9-27AF-0147-8C82-44A51FC1DDFA}"/>
              </a:ext>
            </a:extLst>
          </p:cNvPr>
          <p:cNvCxnSpPr>
            <a:cxnSpLocks/>
          </p:cNvCxnSpPr>
          <p:nvPr/>
        </p:nvCxnSpPr>
        <p:spPr>
          <a:xfrm>
            <a:off x="4167000" y="554667"/>
            <a:ext cx="0" cy="5257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4243326-3DC3-2548-AF22-5A473A5A6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506" y="1302469"/>
            <a:ext cx="7131838" cy="16845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CC1AFE3-AC5D-B349-B9B7-959931D391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58"/>
          <a:stretch/>
        </p:blipFill>
        <p:spPr>
          <a:xfrm>
            <a:off x="5908251" y="3265785"/>
            <a:ext cx="3420343" cy="2267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5210E-3A13-294B-BAAC-61AC8215B994}"/>
              </a:ext>
            </a:extLst>
          </p:cNvPr>
          <p:cNvSpPr txBox="1"/>
          <p:nvPr/>
        </p:nvSpPr>
        <p:spPr>
          <a:xfrm>
            <a:off x="4394506" y="866323"/>
            <a:ext cx="549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Deal with missing data, make naming consistent, etc.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60699D-543F-004F-B874-47EB8C87F06C}"/>
              </a:ext>
            </a:extLst>
          </p:cNvPr>
          <p:cNvSpPr txBox="1">
            <a:spLocks/>
          </p:cNvSpPr>
          <p:nvPr/>
        </p:nvSpPr>
        <p:spPr>
          <a:xfrm>
            <a:off x="982731" y="866323"/>
            <a:ext cx="3219150" cy="98615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badi" panose="020B0604020104020204" pitchFamily="34" charset="0"/>
              </a:rPr>
              <a:t>Traveler Trip dataset </a:t>
            </a:r>
            <a:r>
              <a:rPr lang="en-US" sz="1700" dirty="0">
                <a:latin typeface="Abadi" panose="020B0604020104020204" pitchFamily="34" charset="0"/>
              </a:rPr>
              <a:t>(</a:t>
            </a:r>
            <a:r>
              <a:rPr lang="en-US" sz="1700" dirty="0" err="1">
                <a:latin typeface="Abadi" panose="020B0604020104020204" pitchFamily="34" charset="0"/>
              </a:rPr>
              <a:t>Kaggle.com</a:t>
            </a:r>
            <a:r>
              <a:rPr lang="en-US" sz="1700" dirty="0">
                <a:latin typeface="Abadi" panose="020B0604020104020204" pitchFamily="34" charset="0"/>
              </a:rPr>
              <a:t>)</a:t>
            </a:r>
            <a:endParaRPr lang="en-US" sz="2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91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9195F-E607-6F0C-224C-6D5B8138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48F782-F74F-64B7-B4AE-5FF8E952B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96FBE-30A7-CDCC-DB06-F08ED332C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5C70BD-C0BA-5745-6C7E-F43C309D9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69B29B-2018-539C-9E4B-03B291296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26B2F0-4A0E-6C6F-733E-B5EB2D637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E2C51-36F4-8218-B69E-4EEDE3AD0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666770D-596D-6A78-A547-6B6B3621D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89D21-C3A5-A4F8-A48F-5AA099367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D3E25C-2FB1-3ABA-19D5-D0AF236D3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AC19F37E-9A6D-474A-9348-BB640BF88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42040"/>
              </p:ext>
            </p:extLst>
          </p:nvPr>
        </p:nvGraphicFramePr>
        <p:xfrm>
          <a:off x="1224875" y="2216256"/>
          <a:ext cx="2177143" cy="304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3">
                  <a:extLst>
                    <a:ext uri="{9D8B030D-6E8A-4147-A177-3AD203B41FA5}">
                      <a16:colId xmlns:a16="http://schemas.microsoft.com/office/drawing/2014/main" val="3313617615"/>
                    </a:ext>
                  </a:extLst>
                </a:gridCol>
              </a:tblGrid>
              <a:tr h="6023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Structure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7881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Formatting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01748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1" strike="noStrike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Exploration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8474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Analysis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83334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Visualisation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47543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0278066C-543D-EE4A-AA1C-A152FD42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755" y="2794288"/>
            <a:ext cx="4247377" cy="27632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D6A181-DC14-364C-9C2E-5A253BA3C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749" y="866324"/>
            <a:ext cx="5358302" cy="18269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F7CBB1-29D6-8849-A97B-75B9CE046251}"/>
              </a:ext>
            </a:extLst>
          </p:cNvPr>
          <p:cNvCxnSpPr>
            <a:cxnSpLocks/>
          </p:cNvCxnSpPr>
          <p:nvPr/>
        </p:nvCxnSpPr>
        <p:spPr>
          <a:xfrm>
            <a:off x="4167000" y="554667"/>
            <a:ext cx="0" cy="5257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895394-88D7-4C43-82B1-40CEE99A605D}"/>
              </a:ext>
            </a:extLst>
          </p:cNvPr>
          <p:cNvSpPr txBox="1">
            <a:spLocks/>
          </p:cNvSpPr>
          <p:nvPr/>
        </p:nvSpPr>
        <p:spPr>
          <a:xfrm>
            <a:off x="982731" y="866323"/>
            <a:ext cx="3219150" cy="98615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badi" panose="020B0604020104020204" pitchFamily="34" charset="0"/>
              </a:rPr>
              <a:t>Traveler Trip dataset </a:t>
            </a:r>
            <a:r>
              <a:rPr lang="en-US" sz="1700" dirty="0">
                <a:latin typeface="Abadi" panose="020B0604020104020204" pitchFamily="34" charset="0"/>
              </a:rPr>
              <a:t>(</a:t>
            </a:r>
            <a:r>
              <a:rPr lang="en-US" sz="1700" dirty="0" err="1">
                <a:latin typeface="Abadi" panose="020B0604020104020204" pitchFamily="34" charset="0"/>
              </a:rPr>
              <a:t>Kaggle.com</a:t>
            </a:r>
            <a:r>
              <a:rPr lang="en-US" sz="1700" dirty="0">
                <a:latin typeface="Abadi" panose="020B0604020104020204" pitchFamily="34" charset="0"/>
              </a:rPr>
              <a:t>)</a:t>
            </a:r>
            <a:endParaRPr lang="en-US" sz="2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18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9195F-E607-6F0C-224C-6D5B8138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48F782-F74F-64B7-B4AE-5FF8E952B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96FBE-30A7-CDCC-DB06-F08ED332C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5C70BD-C0BA-5745-6C7E-F43C309D9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69B29B-2018-539C-9E4B-03B291296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26B2F0-4A0E-6C6F-733E-B5EB2D637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E2C51-36F4-8218-B69E-4EEDE3AD0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666770D-596D-6A78-A547-6B6B3621D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89D21-C3A5-A4F8-A48F-5AA099367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D3E25C-2FB1-3ABA-19D5-D0AF236D3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9DE03B-DF74-1046-BCA2-B1F88399DBC5}"/>
              </a:ext>
            </a:extLst>
          </p:cNvPr>
          <p:cNvSpPr txBox="1">
            <a:spLocks/>
          </p:cNvSpPr>
          <p:nvPr/>
        </p:nvSpPr>
        <p:spPr>
          <a:xfrm>
            <a:off x="982731" y="866323"/>
            <a:ext cx="3219150" cy="98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badi" panose="020B0604020104020204" pitchFamily="34" charset="0"/>
              </a:rPr>
              <a:t>Traveler Trip dataset </a:t>
            </a:r>
            <a:r>
              <a:rPr lang="en-US" sz="1700" dirty="0">
                <a:latin typeface="Abadi" panose="020B0604020104020204" pitchFamily="34" charset="0"/>
              </a:rPr>
              <a:t>(</a:t>
            </a:r>
            <a:r>
              <a:rPr lang="en-US" sz="1700" dirty="0" err="1">
                <a:latin typeface="Abadi" panose="020B0604020104020204" pitchFamily="34" charset="0"/>
              </a:rPr>
              <a:t>Kaggle.com</a:t>
            </a:r>
            <a:r>
              <a:rPr lang="en-US" sz="1700" dirty="0">
                <a:latin typeface="Abadi" panose="020B0604020104020204" pitchFamily="34" charset="0"/>
              </a:rPr>
              <a:t>)</a:t>
            </a:r>
            <a:endParaRPr lang="en-US" sz="2800" dirty="0">
              <a:latin typeface="Abadi" panose="020B0604020104020204" pitchFamily="34" charset="0"/>
            </a:endParaRPr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AC19F37E-9A6D-474A-9348-BB640BF8855B}"/>
              </a:ext>
            </a:extLst>
          </p:cNvPr>
          <p:cNvGraphicFramePr>
            <a:graphicFrameLocks noGrp="1"/>
          </p:cNvGraphicFramePr>
          <p:nvPr/>
        </p:nvGraphicFramePr>
        <p:xfrm>
          <a:off x="1224875" y="2216256"/>
          <a:ext cx="2177143" cy="304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3">
                  <a:extLst>
                    <a:ext uri="{9D8B030D-6E8A-4147-A177-3AD203B41FA5}">
                      <a16:colId xmlns:a16="http://schemas.microsoft.com/office/drawing/2014/main" val="3313617615"/>
                    </a:ext>
                  </a:extLst>
                </a:gridCol>
              </a:tblGrid>
              <a:tr h="6023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Structure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7881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Formatting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01748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1" strike="noStrike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Exploration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8474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Analysis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83334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Visualisation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4754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6CF7DFB-3EC9-6D43-BC99-E90B68F50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52" y="881908"/>
            <a:ext cx="6117673" cy="2063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332D79-B3D2-BF46-9466-129F83C37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725" y="3107828"/>
            <a:ext cx="2819608" cy="25418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F70154-9931-C64F-8C20-686E54A21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188" y="3264311"/>
            <a:ext cx="2546348" cy="222884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0A54EA-1C93-0E4D-9CB9-9B9672BB9023}"/>
              </a:ext>
            </a:extLst>
          </p:cNvPr>
          <p:cNvCxnSpPr>
            <a:cxnSpLocks/>
          </p:cNvCxnSpPr>
          <p:nvPr/>
        </p:nvCxnSpPr>
        <p:spPr>
          <a:xfrm>
            <a:off x="4167000" y="554667"/>
            <a:ext cx="0" cy="5257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04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9195F-E607-6F0C-224C-6D5B8138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48F782-F74F-64B7-B4AE-5FF8E952B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96FBE-30A7-CDCC-DB06-F08ED332C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5C70BD-C0BA-5745-6C7E-F43C309D9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69B29B-2018-539C-9E4B-03B291296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26B2F0-4A0E-6C6F-733E-B5EB2D637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E2C51-36F4-8218-B69E-4EEDE3AD0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666770D-596D-6A78-A547-6B6B3621D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89D21-C3A5-A4F8-A48F-5AA099367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D3E25C-2FB1-3ABA-19D5-D0AF236D3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9DE03B-DF74-1046-BCA2-B1F88399DBC5}"/>
              </a:ext>
            </a:extLst>
          </p:cNvPr>
          <p:cNvSpPr txBox="1">
            <a:spLocks/>
          </p:cNvSpPr>
          <p:nvPr/>
        </p:nvSpPr>
        <p:spPr>
          <a:xfrm>
            <a:off x="982731" y="866323"/>
            <a:ext cx="3219150" cy="98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badi" panose="020B0604020104020204" pitchFamily="34" charset="0"/>
              </a:rPr>
              <a:t>Traveler Trip dataset </a:t>
            </a:r>
            <a:r>
              <a:rPr lang="en-US" sz="1700" dirty="0">
                <a:latin typeface="Abadi" panose="020B0604020104020204" pitchFamily="34" charset="0"/>
              </a:rPr>
              <a:t>(</a:t>
            </a:r>
            <a:r>
              <a:rPr lang="en-US" sz="1700" dirty="0" err="1">
                <a:latin typeface="Abadi" panose="020B0604020104020204" pitchFamily="34" charset="0"/>
              </a:rPr>
              <a:t>Kaggle.com</a:t>
            </a:r>
            <a:r>
              <a:rPr lang="en-US" sz="1700" dirty="0">
                <a:latin typeface="Abadi" panose="020B0604020104020204" pitchFamily="34" charset="0"/>
              </a:rPr>
              <a:t>)</a:t>
            </a:r>
            <a:endParaRPr lang="en-US" sz="2800" dirty="0">
              <a:latin typeface="Abadi" panose="020B0604020104020204" pitchFamily="34" charset="0"/>
            </a:endParaRPr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AC19F37E-9A6D-474A-9348-BB640BF88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808667"/>
              </p:ext>
            </p:extLst>
          </p:nvPr>
        </p:nvGraphicFramePr>
        <p:xfrm>
          <a:off x="1224875" y="2216256"/>
          <a:ext cx="2177143" cy="304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3">
                  <a:extLst>
                    <a:ext uri="{9D8B030D-6E8A-4147-A177-3AD203B41FA5}">
                      <a16:colId xmlns:a16="http://schemas.microsoft.com/office/drawing/2014/main" val="3313617615"/>
                    </a:ext>
                  </a:extLst>
                </a:gridCol>
              </a:tblGrid>
              <a:tr h="6023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Structure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7881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Formatting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01748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strike="noStrike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Exploration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8474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Analysis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83334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Visualisation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475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7D63CC-3371-874E-BE37-08F932DB3A5C}"/>
              </a:ext>
            </a:extLst>
          </p:cNvPr>
          <p:cNvSpPr txBox="1"/>
          <p:nvPr/>
        </p:nvSpPr>
        <p:spPr>
          <a:xfrm>
            <a:off x="4951142" y="1026875"/>
            <a:ext cx="564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Can age, gender and nationality predict how much money people are willing to spend on a trip?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B69AF-5DB8-C747-9C05-12F6747CC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7" r="-1"/>
          <a:stretch/>
        </p:blipFill>
        <p:spPr>
          <a:xfrm>
            <a:off x="5082788" y="2781126"/>
            <a:ext cx="6080254" cy="9613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ADA9A-510D-D94A-81DA-446A8CE0A276}"/>
              </a:ext>
            </a:extLst>
          </p:cNvPr>
          <p:cNvSpPr txBox="1"/>
          <p:nvPr/>
        </p:nvSpPr>
        <p:spPr>
          <a:xfrm>
            <a:off x="5116241" y="2216256"/>
            <a:ext cx="23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sym typeface="Wingdings" pitchFamily="2" charset="2"/>
              </a:rPr>
              <a:t> </a:t>
            </a:r>
            <a:r>
              <a:rPr lang="en-US" dirty="0">
                <a:latin typeface="Abadi" panose="020B0604020104020204" pitchFamily="34" charset="0"/>
              </a:rPr>
              <a:t>Regression analysis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29E8594-FB21-474E-9FBD-E1298BEE2622}"/>
              </a:ext>
            </a:extLst>
          </p:cNvPr>
          <p:cNvCxnSpPr>
            <a:cxnSpLocks/>
          </p:cNvCxnSpPr>
          <p:nvPr/>
        </p:nvCxnSpPr>
        <p:spPr>
          <a:xfrm>
            <a:off x="4167000" y="554667"/>
            <a:ext cx="0" cy="5257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57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9195F-E607-6F0C-224C-6D5B8138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48F782-F74F-64B7-B4AE-5FF8E952B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96FBE-30A7-CDCC-DB06-F08ED332C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5C70BD-C0BA-5745-6C7E-F43C309D9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69B29B-2018-539C-9E4B-03B291296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26B2F0-4A0E-6C6F-733E-B5EB2D637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E2C51-36F4-8218-B69E-4EEDE3AD0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666770D-596D-6A78-A547-6B6B3621D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89D21-C3A5-A4F8-A48F-5AA099367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D3E25C-2FB1-3ABA-19D5-D0AF236D3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9DE03B-DF74-1046-BCA2-B1F88399DBC5}"/>
              </a:ext>
            </a:extLst>
          </p:cNvPr>
          <p:cNvSpPr txBox="1">
            <a:spLocks/>
          </p:cNvSpPr>
          <p:nvPr/>
        </p:nvSpPr>
        <p:spPr>
          <a:xfrm>
            <a:off x="982731" y="866323"/>
            <a:ext cx="3219150" cy="98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badi" panose="020B0604020104020204" pitchFamily="34" charset="0"/>
              </a:rPr>
              <a:t>Traveler Trip dataset </a:t>
            </a:r>
            <a:r>
              <a:rPr lang="en-US" sz="1700" dirty="0">
                <a:latin typeface="Abadi" panose="020B0604020104020204" pitchFamily="34" charset="0"/>
              </a:rPr>
              <a:t>(</a:t>
            </a:r>
            <a:r>
              <a:rPr lang="en-US" sz="1700" dirty="0" err="1">
                <a:latin typeface="Abadi" panose="020B0604020104020204" pitchFamily="34" charset="0"/>
              </a:rPr>
              <a:t>Kaggle.com</a:t>
            </a:r>
            <a:r>
              <a:rPr lang="en-US" sz="1700" dirty="0">
                <a:latin typeface="Abadi" panose="020B0604020104020204" pitchFamily="34" charset="0"/>
              </a:rPr>
              <a:t>)</a:t>
            </a:r>
            <a:endParaRPr lang="en-US" sz="2800" dirty="0">
              <a:latin typeface="Abadi" panose="020B0604020104020204" pitchFamily="34" charset="0"/>
            </a:endParaRPr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AC19F37E-9A6D-474A-9348-BB640BF8855B}"/>
              </a:ext>
            </a:extLst>
          </p:cNvPr>
          <p:cNvGraphicFramePr>
            <a:graphicFrameLocks noGrp="1"/>
          </p:cNvGraphicFramePr>
          <p:nvPr/>
        </p:nvGraphicFramePr>
        <p:xfrm>
          <a:off x="1224875" y="2216256"/>
          <a:ext cx="2177143" cy="304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3">
                  <a:extLst>
                    <a:ext uri="{9D8B030D-6E8A-4147-A177-3AD203B41FA5}">
                      <a16:colId xmlns:a16="http://schemas.microsoft.com/office/drawing/2014/main" val="3313617615"/>
                    </a:ext>
                  </a:extLst>
                </a:gridCol>
              </a:tblGrid>
              <a:tr h="6023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Structure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7881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Formatting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01748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strike="noStrike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Exploration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8474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Analysis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83334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Visualisation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475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7D63CC-3371-874E-BE37-08F932DB3A5C}"/>
              </a:ext>
            </a:extLst>
          </p:cNvPr>
          <p:cNvSpPr txBox="1"/>
          <p:nvPr/>
        </p:nvSpPr>
        <p:spPr>
          <a:xfrm>
            <a:off x="4951142" y="1026875"/>
            <a:ext cx="564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Can age, gender and nationality predict how much money people are willing to spend on a trip?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0BB33-7883-C34E-A357-25F55A03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962" y="1880352"/>
            <a:ext cx="6495026" cy="1128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27CA2-7D06-3344-B456-8AC9C761F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143" y="3552613"/>
            <a:ext cx="2713402" cy="1909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5459B-8738-AB45-9D89-B6809EB5FD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24"/>
          <a:stretch/>
        </p:blipFill>
        <p:spPr>
          <a:xfrm>
            <a:off x="8056802" y="3570982"/>
            <a:ext cx="3005208" cy="1920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D063C-176C-6F43-AFDE-B774699C9049}"/>
              </a:ext>
            </a:extLst>
          </p:cNvPr>
          <p:cNvSpPr txBox="1"/>
          <p:nvPr/>
        </p:nvSpPr>
        <p:spPr>
          <a:xfrm>
            <a:off x="5434766" y="3237796"/>
            <a:ext cx="1810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badi" panose="020B0604020104020204" pitchFamily="34" charset="0"/>
              </a:rPr>
              <a:t>Parameter estimation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2E819E-C3DB-8948-8318-97AC23918ABA}"/>
              </a:ext>
            </a:extLst>
          </p:cNvPr>
          <p:cNvSpPr txBox="1"/>
          <p:nvPr/>
        </p:nvSpPr>
        <p:spPr>
          <a:xfrm>
            <a:off x="8770073" y="3237796"/>
            <a:ext cx="1477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badi" panose="020B0604020104020204" pitchFamily="34" charset="0"/>
              </a:rPr>
              <a:t>Model prediction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063912-2855-5545-B1AB-C0DAF88687E3}"/>
              </a:ext>
            </a:extLst>
          </p:cNvPr>
          <p:cNvCxnSpPr/>
          <p:nvPr/>
        </p:nvCxnSpPr>
        <p:spPr>
          <a:xfrm>
            <a:off x="7664545" y="3348738"/>
            <a:ext cx="620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20FAD7-D066-B94D-96D0-DA0CD736728A}"/>
              </a:ext>
            </a:extLst>
          </p:cNvPr>
          <p:cNvCxnSpPr>
            <a:cxnSpLocks/>
          </p:cNvCxnSpPr>
          <p:nvPr/>
        </p:nvCxnSpPr>
        <p:spPr>
          <a:xfrm>
            <a:off x="4167000" y="554667"/>
            <a:ext cx="0" cy="5257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1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9195F-E607-6F0C-224C-6D5B8138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48F782-F74F-64B7-B4AE-5FF8E952B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96FBE-30A7-CDCC-DB06-F08ED332C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5C70BD-C0BA-5745-6C7E-F43C309D9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69B29B-2018-539C-9E4B-03B291296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26B2F0-4A0E-6C6F-733E-B5EB2D637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E2C51-36F4-8218-B69E-4EEDE3AD0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666770D-596D-6A78-A547-6B6B3621D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89D21-C3A5-A4F8-A48F-5AA099367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D3E25C-2FB1-3ABA-19D5-D0AF236D3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9DE03B-DF74-1046-BCA2-B1F88399DBC5}"/>
              </a:ext>
            </a:extLst>
          </p:cNvPr>
          <p:cNvSpPr txBox="1">
            <a:spLocks/>
          </p:cNvSpPr>
          <p:nvPr/>
        </p:nvSpPr>
        <p:spPr>
          <a:xfrm>
            <a:off x="982731" y="866323"/>
            <a:ext cx="3219150" cy="98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badi" panose="020B0604020104020204" pitchFamily="34" charset="0"/>
              </a:rPr>
              <a:t>Traveler Trip dataset </a:t>
            </a:r>
            <a:r>
              <a:rPr lang="en-US" sz="1700" dirty="0">
                <a:latin typeface="Abadi" panose="020B0604020104020204" pitchFamily="34" charset="0"/>
              </a:rPr>
              <a:t>(</a:t>
            </a:r>
            <a:r>
              <a:rPr lang="en-US" sz="1700" dirty="0" err="1">
                <a:latin typeface="Abadi" panose="020B0604020104020204" pitchFamily="34" charset="0"/>
              </a:rPr>
              <a:t>Kaggle.com</a:t>
            </a:r>
            <a:r>
              <a:rPr lang="en-US" sz="1700" dirty="0">
                <a:latin typeface="Abadi" panose="020B0604020104020204" pitchFamily="34" charset="0"/>
              </a:rPr>
              <a:t>)</a:t>
            </a:r>
            <a:endParaRPr lang="en-US" sz="2800" dirty="0">
              <a:latin typeface="Abadi" panose="020B0604020104020204" pitchFamily="34" charset="0"/>
            </a:endParaRPr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AC19F37E-9A6D-474A-9348-BB640BF88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80836"/>
              </p:ext>
            </p:extLst>
          </p:nvPr>
        </p:nvGraphicFramePr>
        <p:xfrm>
          <a:off x="1224875" y="2216256"/>
          <a:ext cx="2177143" cy="304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3">
                  <a:extLst>
                    <a:ext uri="{9D8B030D-6E8A-4147-A177-3AD203B41FA5}">
                      <a16:colId xmlns:a16="http://schemas.microsoft.com/office/drawing/2014/main" val="3313617615"/>
                    </a:ext>
                  </a:extLst>
                </a:gridCol>
              </a:tblGrid>
              <a:tr h="6023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Structure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7881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Formatting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01748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strike="noStrike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Exploration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8474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Analysis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83334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Visualisation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4754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D6A9B15-AE10-DB4A-A4D8-9E02A444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871" y="1589823"/>
            <a:ext cx="5649252" cy="2168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0CA817-6EB9-D347-8DA4-8B7ED28F688A}"/>
              </a:ext>
            </a:extLst>
          </p:cNvPr>
          <p:cNvSpPr txBox="1"/>
          <p:nvPr/>
        </p:nvSpPr>
        <p:spPr>
          <a:xfrm>
            <a:off x="5094885" y="985306"/>
            <a:ext cx="23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Interactive world map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B36BCC-7969-7C4A-B921-EDA9D54D15CA}"/>
              </a:ext>
            </a:extLst>
          </p:cNvPr>
          <p:cNvSpPr txBox="1"/>
          <p:nvPr/>
        </p:nvSpPr>
        <p:spPr>
          <a:xfrm>
            <a:off x="5006908" y="5127977"/>
            <a:ext cx="59602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badi" panose="020B0604020104020204" pitchFamily="34" charset="0"/>
              </a:rPr>
              <a:t>Tutorial: https://coderzcolumn.com/tutorials/data-science/how-to-create-connection-map-chart-in-python-jupyter-notebook-plotly-and-geopandas#1</a:t>
            </a:r>
          </a:p>
          <a:p>
            <a:endParaRPr lang="en-US" sz="1200" dirty="0">
              <a:latin typeface="Abadi" panose="020B0604020104020204" pitchFamily="34" charset="0"/>
            </a:endParaRPr>
          </a:p>
          <a:p>
            <a:endParaRPr lang="en-US" sz="1200" dirty="0">
              <a:latin typeface="Abadi" panose="020B06040201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DD8C34-233B-1F4F-BCED-9408185B1EA5}"/>
              </a:ext>
            </a:extLst>
          </p:cNvPr>
          <p:cNvCxnSpPr>
            <a:cxnSpLocks/>
          </p:cNvCxnSpPr>
          <p:nvPr/>
        </p:nvCxnSpPr>
        <p:spPr>
          <a:xfrm>
            <a:off x="4167000" y="554667"/>
            <a:ext cx="0" cy="5257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9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9195F-E607-6F0C-224C-6D5B8138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48F782-F74F-64B7-B4AE-5FF8E952B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96FBE-30A7-CDCC-DB06-F08ED332C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5C70BD-C0BA-5745-6C7E-F43C309D9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69B29B-2018-539C-9E4B-03B291296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26B2F0-4A0E-6C6F-733E-B5EB2D637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E2C51-36F4-8218-B69E-4EEDE3AD0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666770D-596D-6A78-A547-6B6B3621D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89D21-C3A5-A4F8-A48F-5AA099367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D3E25C-2FB1-3ABA-19D5-D0AF236D3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9DE03B-DF74-1046-BCA2-B1F88399DBC5}"/>
              </a:ext>
            </a:extLst>
          </p:cNvPr>
          <p:cNvSpPr txBox="1">
            <a:spLocks/>
          </p:cNvSpPr>
          <p:nvPr/>
        </p:nvSpPr>
        <p:spPr>
          <a:xfrm>
            <a:off x="982731" y="866323"/>
            <a:ext cx="3219150" cy="98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badi" panose="020B0604020104020204" pitchFamily="34" charset="0"/>
              </a:rPr>
              <a:t>Traveler Trip dataset </a:t>
            </a:r>
            <a:r>
              <a:rPr lang="en-US" sz="1700" dirty="0">
                <a:latin typeface="Abadi" panose="020B0604020104020204" pitchFamily="34" charset="0"/>
              </a:rPr>
              <a:t>(</a:t>
            </a:r>
            <a:r>
              <a:rPr lang="en-US" sz="1700" dirty="0" err="1">
                <a:latin typeface="Abadi" panose="020B0604020104020204" pitchFamily="34" charset="0"/>
              </a:rPr>
              <a:t>Kaggle.com</a:t>
            </a:r>
            <a:r>
              <a:rPr lang="en-US" sz="1700" dirty="0">
                <a:latin typeface="Abadi" panose="020B0604020104020204" pitchFamily="34" charset="0"/>
              </a:rPr>
              <a:t>)</a:t>
            </a:r>
            <a:endParaRPr lang="en-US" sz="2800" dirty="0">
              <a:latin typeface="Abadi" panose="020B0604020104020204" pitchFamily="34" charset="0"/>
            </a:endParaRPr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AC19F37E-9A6D-474A-9348-BB640BF8855B}"/>
              </a:ext>
            </a:extLst>
          </p:cNvPr>
          <p:cNvGraphicFramePr>
            <a:graphicFrameLocks noGrp="1"/>
          </p:cNvGraphicFramePr>
          <p:nvPr/>
        </p:nvGraphicFramePr>
        <p:xfrm>
          <a:off x="1224875" y="2216256"/>
          <a:ext cx="2177143" cy="304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3">
                  <a:extLst>
                    <a:ext uri="{9D8B030D-6E8A-4147-A177-3AD203B41FA5}">
                      <a16:colId xmlns:a16="http://schemas.microsoft.com/office/drawing/2014/main" val="3313617615"/>
                    </a:ext>
                  </a:extLst>
                </a:gridCol>
              </a:tblGrid>
              <a:tr h="6023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Structure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7881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Formatting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01748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strike="noStrike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Exploration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8474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Analysis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83334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Visualisation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47543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97A0D9-27AF-0147-8C82-44A51FC1DDFA}"/>
              </a:ext>
            </a:extLst>
          </p:cNvPr>
          <p:cNvCxnSpPr>
            <a:cxnSpLocks/>
          </p:cNvCxnSpPr>
          <p:nvPr/>
        </p:nvCxnSpPr>
        <p:spPr>
          <a:xfrm>
            <a:off x="4558886" y="554667"/>
            <a:ext cx="0" cy="5257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166A7EA-5D70-7145-ACD2-9F62B95B70E3}"/>
              </a:ext>
            </a:extLst>
          </p:cNvPr>
          <p:cNvSpPr/>
          <p:nvPr/>
        </p:nvSpPr>
        <p:spPr>
          <a:xfrm>
            <a:off x="4132121" y="611400"/>
            <a:ext cx="7621725" cy="52446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creen Recording 2024-02-08 at 16.09.49" descr="Screen Recording 2024-02-08 at 16.09.49">
            <a:hlinkClick r:id="" action="ppaction://media"/>
            <a:extLst>
              <a:ext uri="{FF2B5EF4-FFF2-40B4-BE49-F238E27FC236}">
                <a16:creationId xmlns:a16="http://schemas.microsoft.com/office/drawing/2014/main" id="{101C2E30-1DE4-2A45-8B42-07B140B5C9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9404" y="697145"/>
            <a:ext cx="4972145" cy="497214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4159A6-2D5B-EC4C-A274-DAFAE302044C}"/>
              </a:ext>
            </a:extLst>
          </p:cNvPr>
          <p:cNvCxnSpPr>
            <a:cxnSpLocks/>
          </p:cNvCxnSpPr>
          <p:nvPr/>
        </p:nvCxnSpPr>
        <p:spPr>
          <a:xfrm>
            <a:off x="4167000" y="554667"/>
            <a:ext cx="0" cy="5257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5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9195F-E607-6F0C-224C-6D5B8138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48F782-F74F-64B7-B4AE-5FF8E952B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96FBE-30A7-CDCC-DB06-F08ED332C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5C70BD-C0BA-5745-6C7E-F43C309D9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69B29B-2018-539C-9E4B-03B291296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26B2F0-4A0E-6C6F-733E-B5EB2D637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E2C51-36F4-8218-B69E-4EEDE3AD0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666770D-596D-6A78-A547-6B6B3621D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89D21-C3A5-A4F8-A48F-5AA099367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D3E25C-2FB1-3ABA-19D5-D0AF236D3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A9DE03B-DF74-1046-BCA2-B1F88399DBC5}"/>
              </a:ext>
            </a:extLst>
          </p:cNvPr>
          <p:cNvSpPr txBox="1">
            <a:spLocks/>
          </p:cNvSpPr>
          <p:nvPr/>
        </p:nvSpPr>
        <p:spPr>
          <a:xfrm>
            <a:off x="982731" y="866323"/>
            <a:ext cx="3219150" cy="98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badi" panose="020B0604020104020204" pitchFamily="34" charset="0"/>
              </a:rPr>
              <a:t>Traveler Trip dataset </a:t>
            </a:r>
            <a:r>
              <a:rPr lang="en-US" sz="1700" dirty="0">
                <a:latin typeface="Abadi" panose="020B0604020104020204" pitchFamily="34" charset="0"/>
              </a:rPr>
              <a:t>(</a:t>
            </a:r>
            <a:r>
              <a:rPr lang="en-US" sz="1700" dirty="0" err="1">
                <a:latin typeface="Abadi" panose="020B0604020104020204" pitchFamily="34" charset="0"/>
              </a:rPr>
              <a:t>Kaggle.com</a:t>
            </a:r>
            <a:r>
              <a:rPr lang="en-US" sz="1700" dirty="0">
                <a:latin typeface="Abadi" panose="020B0604020104020204" pitchFamily="34" charset="0"/>
              </a:rPr>
              <a:t>)</a:t>
            </a:r>
            <a:endParaRPr lang="en-US" sz="2800" dirty="0">
              <a:latin typeface="Abadi" panose="020B0604020104020204" pitchFamily="34" charset="0"/>
            </a:endParaRPr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AC19F37E-9A6D-474A-9348-BB640BF8855B}"/>
              </a:ext>
            </a:extLst>
          </p:cNvPr>
          <p:cNvGraphicFramePr>
            <a:graphicFrameLocks noGrp="1"/>
          </p:cNvGraphicFramePr>
          <p:nvPr/>
        </p:nvGraphicFramePr>
        <p:xfrm>
          <a:off x="1224875" y="2216256"/>
          <a:ext cx="2177143" cy="304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3">
                  <a:extLst>
                    <a:ext uri="{9D8B030D-6E8A-4147-A177-3AD203B41FA5}">
                      <a16:colId xmlns:a16="http://schemas.microsoft.com/office/drawing/2014/main" val="3313617615"/>
                    </a:ext>
                  </a:extLst>
                </a:gridCol>
              </a:tblGrid>
              <a:tr h="6023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Structure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7881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Formatting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01748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strike="noStrike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Exploration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84743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Analysis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83334"/>
                  </a:ext>
                </a:extLst>
              </a:tr>
              <a:tr h="610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Visualisation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47543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97A0D9-27AF-0147-8C82-44A51FC1DDFA}"/>
              </a:ext>
            </a:extLst>
          </p:cNvPr>
          <p:cNvCxnSpPr>
            <a:cxnSpLocks/>
          </p:cNvCxnSpPr>
          <p:nvPr/>
        </p:nvCxnSpPr>
        <p:spPr>
          <a:xfrm>
            <a:off x="4558886" y="554667"/>
            <a:ext cx="0" cy="5257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0CA817-6EB9-D347-8DA4-8B7ED28F688A}"/>
              </a:ext>
            </a:extLst>
          </p:cNvPr>
          <p:cNvSpPr txBox="1"/>
          <p:nvPr/>
        </p:nvSpPr>
        <p:spPr>
          <a:xfrm>
            <a:off x="5094885" y="985306"/>
            <a:ext cx="23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Interactive world map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9CCE3-0064-4842-97B6-FE8F707C2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850" y="1642770"/>
            <a:ext cx="3626006" cy="36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31144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{29708DC0-0AB2-3C44-8B90-31D577CF6F72}tf10001062</Template>
  <TotalTime>342</TotalTime>
  <Words>203</Words>
  <Application>Microsoft Macintosh PowerPoint</Application>
  <PresentationFormat>Widescreen</PresentationFormat>
  <Paragraphs>72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Abadi</vt:lpstr>
      <vt:lpstr>Arial</vt:lpstr>
      <vt:lpstr>Calibri</vt:lpstr>
      <vt:lpstr>Consolas</vt:lpstr>
      <vt:lpstr>Franklin Gothic Heavy</vt:lpstr>
      <vt:lpstr>StreetscapeVTI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&amp; Apps</dc:title>
  <dc:creator>Renata O-St</dc:creator>
  <cp:lastModifiedBy>Verena Sarrazin</cp:lastModifiedBy>
  <cp:revision>3</cp:revision>
  <dcterms:created xsi:type="dcterms:W3CDTF">2024-02-06T16:06:02Z</dcterms:created>
  <dcterms:modified xsi:type="dcterms:W3CDTF">2024-02-08T16:32:10Z</dcterms:modified>
</cp:coreProperties>
</file>